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0972800" cy="51435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9" roundtripDataSignature="AMtx7mjQ4E2LQvzT36MBoqHbSgRoss4oI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81" d="100"/>
          <a:sy n="181" d="100"/>
        </p:scale>
        <p:origin x="128" y="380"/>
      </p:cViewPr>
      <p:guideLst>
        <p:guide orient="horz" pos="1620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-228307" y="685800"/>
            <a:ext cx="73152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ruthasawa.com/life/incarceration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mbracerace.org/resources/yes-my-mother-is-japanese-but-notes-on-a-hyphenated-and-colon-ized-identity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28600" y="685800"/>
            <a:ext cx="73152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Background Photo from Ruth Asawa</a:t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28300" y="685800"/>
            <a:ext cx="73152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28300" y="685800"/>
            <a:ext cx="73152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8" name="Google Shape;128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28300" y="685800"/>
            <a:ext cx="73152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5" name="Google Shape;135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28307" y="685800"/>
            <a:ext cx="73152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28300" y="685800"/>
            <a:ext cx="73152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Source:  McLellan, p. 37.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Image Source</a:t>
            </a:r>
            <a:r>
              <a:rPr lang="en"/>
              <a:t> from an article written by Sara-Momii Roberts. 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28300" y="685800"/>
            <a:ext cx="73152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" name="Google Shape;71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Source: Walter LaFeber. The Clash: U.S. – Japanese Relations Through History (W.W. Norton and Company, New York, 1997) 7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28300" y="685800"/>
            <a:ext cx="73152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" name="Google Shape;8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28300" y="685800"/>
            <a:ext cx="73152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7" name="Google Shape;87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28300" y="685800"/>
            <a:ext cx="73152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3" name="Google Shape;93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28300" y="685800"/>
            <a:ext cx="73152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" name="Google Shape;100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28300" y="685800"/>
            <a:ext cx="73152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7" name="Google Shape;107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28300" y="685800"/>
            <a:ext cx="73152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4" name="Google Shape;114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5"/>
          <p:cNvSpPr txBox="1">
            <a:spLocks noGrp="1"/>
          </p:cNvSpPr>
          <p:nvPr>
            <p:ph type="ctrTitle"/>
          </p:nvPr>
        </p:nvSpPr>
        <p:spPr>
          <a:xfrm>
            <a:off x="374050" y="744575"/>
            <a:ext cx="10224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15"/>
          <p:cNvSpPr txBox="1">
            <a:spLocks noGrp="1"/>
          </p:cNvSpPr>
          <p:nvPr>
            <p:ph type="subTitle" idx="1"/>
          </p:nvPr>
        </p:nvSpPr>
        <p:spPr>
          <a:xfrm>
            <a:off x="374040" y="2834125"/>
            <a:ext cx="10224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15"/>
          <p:cNvSpPr txBox="1">
            <a:spLocks noGrp="1"/>
          </p:cNvSpPr>
          <p:nvPr>
            <p:ph type="sldNum" idx="12"/>
          </p:nvPr>
        </p:nvSpPr>
        <p:spPr>
          <a:xfrm>
            <a:off x="10166949" y="4663217"/>
            <a:ext cx="6585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4"/>
          <p:cNvSpPr txBox="1">
            <a:spLocks noGrp="1"/>
          </p:cNvSpPr>
          <p:nvPr>
            <p:ph type="title" hasCustomPrompt="1"/>
          </p:nvPr>
        </p:nvSpPr>
        <p:spPr>
          <a:xfrm>
            <a:off x="374040" y="1106125"/>
            <a:ext cx="10224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24"/>
          <p:cNvSpPr txBox="1">
            <a:spLocks noGrp="1"/>
          </p:cNvSpPr>
          <p:nvPr>
            <p:ph type="body" idx="1"/>
          </p:nvPr>
        </p:nvSpPr>
        <p:spPr>
          <a:xfrm>
            <a:off x="374040" y="3152225"/>
            <a:ext cx="10224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24"/>
          <p:cNvSpPr txBox="1">
            <a:spLocks noGrp="1"/>
          </p:cNvSpPr>
          <p:nvPr>
            <p:ph type="sldNum" idx="12"/>
          </p:nvPr>
        </p:nvSpPr>
        <p:spPr>
          <a:xfrm>
            <a:off x="10166949" y="4663217"/>
            <a:ext cx="6585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5"/>
          <p:cNvSpPr txBox="1">
            <a:spLocks noGrp="1"/>
          </p:cNvSpPr>
          <p:nvPr>
            <p:ph type="sldNum" idx="12"/>
          </p:nvPr>
        </p:nvSpPr>
        <p:spPr>
          <a:xfrm>
            <a:off x="10166949" y="4663217"/>
            <a:ext cx="6585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6"/>
          <p:cNvSpPr txBox="1">
            <a:spLocks noGrp="1"/>
          </p:cNvSpPr>
          <p:nvPr>
            <p:ph type="title"/>
          </p:nvPr>
        </p:nvSpPr>
        <p:spPr>
          <a:xfrm>
            <a:off x="374040" y="2150850"/>
            <a:ext cx="10224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16"/>
          <p:cNvSpPr txBox="1">
            <a:spLocks noGrp="1"/>
          </p:cNvSpPr>
          <p:nvPr>
            <p:ph type="sldNum" idx="12"/>
          </p:nvPr>
        </p:nvSpPr>
        <p:spPr>
          <a:xfrm>
            <a:off x="10166949" y="4663217"/>
            <a:ext cx="6585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7"/>
          <p:cNvSpPr txBox="1">
            <a:spLocks noGrp="1"/>
          </p:cNvSpPr>
          <p:nvPr>
            <p:ph type="title"/>
          </p:nvPr>
        </p:nvSpPr>
        <p:spPr>
          <a:xfrm>
            <a:off x="374040" y="445025"/>
            <a:ext cx="10224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17"/>
          <p:cNvSpPr txBox="1">
            <a:spLocks noGrp="1"/>
          </p:cNvSpPr>
          <p:nvPr>
            <p:ph type="body" idx="1"/>
          </p:nvPr>
        </p:nvSpPr>
        <p:spPr>
          <a:xfrm>
            <a:off x="374040" y="1152475"/>
            <a:ext cx="10224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17"/>
          <p:cNvSpPr txBox="1">
            <a:spLocks noGrp="1"/>
          </p:cNvSpPr>
          <p:nvPr>
            <p:ph type="sldNum" idx="12"/>
          </p:nvPr>
        </p:nvSpPr>
        <p:spPr>
          <a:xfrm>
            <a:off x="10166949" y="4663217"/>
            <a:ext cx="6585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8"/>
          <p:cNvSpPr txBox="1">
            <a:spLocks noGrp="1"/>
          </p:cNvSpPr>
          <p:nvPr>
            <p:ph type="title"/>
          </p:nvPr>
        </p:nvSpPr>
        <p:spPr>
          <a:xfrm>
            <a:off x="374040" y="445025"/>
            <a:ext cx="10224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8"/>
          <p:cNvSpPr txBox="1">
            <a:spLocks noGrp="1"/>
          </p:cNvSpPr>
          <p:nvPr>
            <p:ph type="body" idx="1"/>
          </p:nvPr>
        </p:nvSpPr>
        <p:spPr>
          <a:xfrm>
            <a:off x="374040" y="1152475"/>
            <a:ext cx="48000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18"/>
          <p:cNvSpPr txBox="1">
            <a:spLocks noGrp="1"/>
          </p:cNvSpPr>
          <p:nvPr>
            <p:ph type="body" idx="2"/>
          </p:nvPr>
        </p:nvSpPr>
        <p:spPr>
          <a:xfrm>
            <a:off x="5798880" y="1152475"/>
            <a:ext cx="48000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18"/>
          <p:cNvSpPr txBox="1">
            <a:spLocks noGrp="1"/>
          </p:cNvSpPr>
          <p:nvPr>
            <p:ph type="sldNum" idx="12"/>
          </p:nvPr>
        </p:nvSpPr>
        <p:spPr>
          <a:xfrm>
            <a:off x="10166949" y="4663217"/>
            <a:ext cx="6585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9"/>
          <p:cNvSpPr txBox="1">
            <a:spLocks noGrp="1"/>
          </p:cNvSpPr>
          <p:nvPr>
            <p:ph type="title"/>
          </p:nvPr>
        </p:nvSpPr>
        <p:spPr>
          <a:xfrm>
            <a:off x="374040" y="445025"/>
            <a:ext cx="10224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9"/>
          <p:cNvSpPr txBox="1">
            <a:spLocks noGrp="1"/>
          </p:cNvSpPr>
          <p:nvPr>
            <p:ph type="sldNum" idx="12"/>
          </p:nvPr>
        </p:nvSpPr>
        <p:spPr>
          <a:xfrm>
            <a:off x="10166949" y="4663217"/>
            <a:ext cx="6585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0"/>
          <p:cNvSpPr txBox="1">
            <a:spLocks noGrp="1"/>
          </p:cNvSpPr>
          <p:nvPr>
            <p:ph type="title"/>
          </p:nvPr>
        </p:nvSpPr>
        <p:spPr>
          <a:xfrm>
            <a:off x="374040" y="555600"/>
            <a:ext cx="33696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20"/>
          <p:cNvSpPr txBox="1">
            <a:spLocks noGrp="1"/>
          </p:cNvSpPr>
          <p:nvPr>
            <p:ph type="body" idx="1"/>
          </p:nvPr>
        </p:nvSpPr>
        <p:spPr>
          <a:xfrm>
            <a:off x="374040" y="1389600"/>
            <a:ext cx="33696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20"/>
          <p:cNvSpPr txBox="1">
            <a:spLocks noGrp="1"/>
          </p:cNvSpPr>
          <p:nvPr>
            <p:ph type="sldNum" idx="12"/>
          </p:nvPr>
        </p:nvSpPr>
        <p:spPr>
          <a:xfrm>
            <a:off x="10166949" y="4663217"/>
            <a:ext cx="6585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1"/>
          <p:cNvSpPr txBox="1">
            <a:spLocks noGrp="1"/>
          </p:cNvSpPr>
          <p:nvPr>
            <p:ph type="title"/>
          </p:nvPr>
        </p:nvSpPr>
        <p:spPr>
          <a:xfrm>
            <a:off x="588300" y="450150"/>
            <a:ext cx="76413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21"/>
          <p:cNvSpPr txBox="1">
            <a:spLocks noGrp="1"/>
          </p:cNvSpPr>
          <p:nvPr>
            <p:ph type="sldNum" idx="12"/>
          </p:nvPr>
        </p:nvSpPr>
        <p:spPr>
          <a:xfrm>
            <a:off x="10166949" y="4663217"/>
            <a:ext cx="6585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22"/>
          <p:cNvSpPr/>
          <p:nvPr/>
        </p:nvSpPr>
        <p:spPr>
          <a:xfrm>
            <a:off x="5486400" y="-125"/>
            <a:ext cx="54864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22"/>
          <p:cNvSpPr txBox="1">
            <a:spLocks noGrp="1"/>
          </p:cNvSpPr>
          <p:nvPr>
            <p:ph type="title"/>
          </p:nvPr>
        </p:nvSpPr>
        <p:spPr>
          <a:xfrm>
            <a:off x="318600" y="1233175"/>
            <a:ext cx="48543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22"/>
          <p:cNvSpPr txBox="1">
            <a:spLocks noGrp="1"/>
          </p:cNvSpPr>
          <p:nvPr>
            <p:ph type="subTitle" idx="1"/>
          </p:nvPr>
        </p:nvSpPr>
        <p:spPr>
          <a:xfrm>
            <a:off x="318600" y="2803075"/>
            <a:ext cx="48543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22"/>
          <p:cNvSpPr txBox="1">
            <a:spLocks noGrp="1"/>
          </p:cNvSpPr>
          <p:nvPr>
            <p:ph type="body" idx="2"/>
          </p:nvPr>
        </p:nvSpPr>
        <p:spPr>
          <a:xfrm>
            <a:off x="5927400" y="724075"/>
            <a:ext cx="46044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22"/>
          <p:cNvSpPr txBox="1">
            <a:spLocks noGrp="1"/>
          </p:cNvSpPr>
          <p:nvPr>
            <p:ph type="sldNum" idx="12"/>
          </p:nvPr>
        </p:nvSpPr>
        <p:spPr>
          <a:xfrm>
            <a:off x="10166949" y="4663217"/>
            <a:ext cx="6585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3"/>
          <p:cNvSpPr txBox="1">
            <a:spLocks noGrp="1"/>
          </p:cNvSpPr>
          <p:nvPr>
            <p:ph type="body" idx="1"/>
          </p:nvPr>
        </p:nvSpPr>
        <p:spPr>
          <a:xfrm>
            <a:off x="374040" y="4230575"/>
            <a:ext cx="71985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23"/>
          <p:cNvSpPr txBox="1">
            <a:spLocks noGrp="1"/>
          </p:cNvSpPr>
          <p:nvPr>
            <p:ph type="sldNum" idx="12"/>
          </p:nvPr>
        </p:nvSpPr>
        <p:spPr>
          <a:xfrm>
            <a:off x="10166949" y="4663217"/>
            <a:ext cx="6585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4"/>
          <p:cNvSpPr txBox="1">
            <a:spLocks noGrp="1"/>
          </p:cNvSpPr>
          <p:nvPr>
            <p:ph type="title"/>
          </p:nvPr>
        </p:nvSpPr>
        <p:spPr>
          <a:xfrm>
            <a:off x="374040" y="445025"/>
            <a:ext cx="10224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4"/>
          <p:cNvSpPr txBox="1">
            <a:spLocks noGrp="1"/>
          </p:cNvSpPr>
          <p:nvPr>
            <p:ph type="body" idx="1"/>
          </p:nvPr>
        </p:nvSpPr>
        <p:spPr>
          <a:xfrm>
            <a:off x="374040" y="1152475"/>
            <a:ext cx="10224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4"/>
          <p:cNvSpPr txBox="1">
            <a:spLocks noGrp="1"/>
          </p:cNvSpPr>
          <p:nvPr>
            <p:ph type="sldNum" idx="12"/>
          </p:nvPr>
        </p:nvSpPr>
        <p:spPr>
          <a:xfrm>
            <a:off x="10166949" y="4663217"/>
            <a:ext cx="6585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2745080" y="229960"/>
            <a:ext cx="5877000" cy="11058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580"/>
              <a:t>Japanese-American Culture and Intro to Incarceration</a:t>
            </a:r>
            <a:endParaRPr sz="3580"/>
          </a:p>
        </p:txBody>
      </p:sp>
      <p:sp>
        <p:nvSpPr>
          <p:cNvPr id="55" name="Google Shape;55;p1"/>
          <p:cNvSpPr txBox="1">
            <a:spLocks noGrp="1"/>
          </p:cNvSpPr>
          <p:nvPr>
            <p:ph type="subTitle" idx="1"/>
          </p:nvPr>
        </p:nvSpPr>
        <p:spPr>
          <a:xfrm>
            <a:off x="2745080" y="1565035"/>
            <a:ext cx="5877000" cy="28188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b="1" dirty="0">
                <a:solidFill>
                  <a:schemeClr val="dk1"/>
                </a:solidFill>
              </a:rPr>
              <a:t>Lesson Objectives: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>
              <a:solidFill>
                <a:schemeClr val="dk1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dirty="0">
                <a:solidFill>
                  <a:schemeClr val="dk1"/>
                </a:solidFill>
              </a:rPr>
              <a:t>-Reflect upon our feelings and thoughts in relation to the incarceration of Japanese-Americans during WWII.</a:t>
            </a:r>
            <a:endParaRPr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0"/>
          <p:cNvSpPr txBox="1">
            <a:spLocks noGrp="1"/>
          </p:cNvSpPr>
          <p:nvPr>
            <p:ph type="ctrTitle"/>
          </p:nvPr>
        </p:nvSpPr>
        <p:spPr>
          <a:xfrm>
            <a:off x="114825" y="144150"/>
            <a:ext cx="5459700" cy="501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2900" b="1"/>
              <a:t>Part 5: Arriving in Arkansas</a:t>
            </a:r>
            <a:endParaRPr sz="3540" b="1"/>
          </a:p>
        </p:txBody>
      </p:sp>
      <p:sp>
        <p:nvSpPr>
          <p:cNvPr id="124" name="Google Shape;124;p10"/>
          <p:cNvSpPr txBox="1">
            <a:spLocks noGrp="1"/>
          </p:cNvSpPr>
          <p:nvPr>
            <p:ph type="ctrTitle"/>
          </p:nvPr>
        </p:nvSpPr>
        <p:spPr>
          <a:xfrm>
            <a:off x="114825" y="1052650"/>
            <a:ext cx="5459700" cy="26949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b="1"/>
              <a:t>After watching</a:t>
            </a:r>
            <a:r>
              <a:rPr lang="en" sz="2400"/>
              <a:t>, respond to the Part 5: Arriving in Arkansas writing prompt.</a:t>
            </a: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What was the </a:t>
            </a:r>
            <a:r>
              <a:rPr lang="en" sz="2400" u="sng"/>
              <a:t>most impactful thing</a:t>
            </a:r>
            <a:r>
              <a:rPr lang="en" sz="2400"/>
              <a:t> you heard/learned about in this part? </a:t>
            </a: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(Please explain why.)</a:t>
            </a: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  </a:t>
            </a:r>
            <a:endParaRPr sz="2400"/>
          </a:p>
        </p:txBody>
      </p:sp>
      <p:sp>
        <p:nvSpPr>
          <p:cNvPr id="125" name="Google Shape;125;p10"/>
          <p:cNvSpPr txBox="1">
            <a:spLocks noGrp="1"/>
          </p:cNvSpPr>
          <p:nvPr>
            <p:ph type="ctrTitle"/>
          </p:nvPr>
        </p:nvSpPr>
        <p:spPr>
          <a:xfrm>
            <a:off x="1756575" y="4003850"/>
            <a:ext cx="2176200" cy="501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20:43 - 23:14</a:t>
            </a:r>
            <a:endParaRPr sz="24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1"/>
          <p:cNvSpPr txBox="1">
            <a:spLocks noGrp="1"/>
          </p:cNvSpPr>
          <p:nvPr>
            <p:ph type="ctrTitle"/>
          </p:nvPr>
        </p:nvSpPr>
        <p:spPr>
          <a:xfrm>
            <a:off x="114825" y="124500"/>
            <a:ext cx="5691600" cy="9807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2900" b="1"/>
              <a:t>Part 6: Life and Controversy in Camp</a:t>
            </a:r>
            <a:endParaRPr sz="3540" b="1"/>
          </a:p>
        </p:txBody>
      </p:sp>
      <p:sp>
        <p:nvSpPr>
          <p:cNvPr id="131" name="Google Shape;131;p11"/>
          <p:cNvSpPr txBox="1">
            <a:spLocks noGrp="1"/>
          </p:cNvSpPr>
          <p:nvPr>
            <p:ph type="ctrTitle"/>
          </p:nvPr>
        </p:nvSpPr>
        <p:spPr>
          <a:xfrm>
            <a:off x="114825" y="1214875"/>
            <a:ext cx="5459700" cy="30567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b="1"/>
              <a:t>After watching</a:t>
            </a:r>
            <a:r>
              <a:rPr lang="en" sz="2400"/>
              <a:t>, respond to the Part 6: Life and Controversy in Camp writing prompt.</a:t>
            </a: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What </a:t>
            </a:r>
            <a:r>
              <a:rPr lang="en" sz="2400" u="sng"/>
              <a:t>grabbed your attention</a:t>
            </a:r>
            <a:r>
              <a:rPr lang="en" sz="2400"/>
              <a:t> from this part of the documentary?</a:t>
            </a: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(Please explain why.) </a:t>
            </a: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/>
          </a:p>
        </p:txBody>
      </p:sp>
      <p:sp>
        <p:nvSpPr>
          <p:cNvPr id="132" name="Google Shape;132;p11"/>
          <p:cNvSpPr txBox="1">
            <a:spLocks noGrp="1"/>
          </p:cNvSpPr>
          <p:nvPr>
            <p:ph type="ctrTitle"/>
          </p:nvPr>
        </p:nvSpPr>
        <p:spPr>
          <a:xfrm>
            <a:off x="1756575" y="4381250"/>
            <a:ext cx="2176200" cy="501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 23:29 - 29:32</a:t>
            </a:r>
            <a:endParaRPr sz="24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2"/>
          <p:cNvSpPr txBox="1">
            <a:spLocks noGrp="1"/>
          </p:cNvSpPr>
          <p:nvPr>
            <p:ph type="ctrTitle"/>
          </p:nvPr>
        </p:nvSpPr>
        <p:spPr>
          <a:xfrm>
            <a:off x="961350" y="363050"/>
            <a:ext cx="9050100" cy="19671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2900" b="1" u="sng"/>
              <a:t>Sharing is Caring!</a:t>
            </a:r>
            <a:endParaRPr sz="2900" b="1" u="sng"/>
          </a:p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2900" b="1"/>
          </a:p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2900"/>
              <a:t>After watching the documentary,</a:t>
            </a:r>
            <a:r>
              <a:rPr lang="en" sz="2900" b="1"/>
              <a:t> </a:t>
            </a:r>
            <a:r>
              <a:rPr lang="en" sz="2900"/>
              <a:t>what are some of your</a:t>
            </a:r>
            <a:r>
              <a:rPr lang="en" sz="2900" b="1"/>
              <a:t> </a:t>
            </a:r>
            <a:r>
              <a:rPr lang="en" sz="2900"/>
              <a:t>biggest</a:t>
            </a:r>
            <a:r>
              <a:rPr lang="en" sz="2900" b="1"/>
              <a:t> </a:t>
            </a:r>
            <a:r>
              <a:rPr lang="en" sz="2900" u="sng"/>
              <a:t>observations, takeaways, or questions/doubts?</a:t>
            </a:r>
            <a:endParaRPr sz="2900" u="sng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3"/>
          <p:cNvSpPr txBox="1">
            <a:spLocks noGrp="1"/>
          </p:cNvSpPr>
          <p:nvPr>
            <p:ph type="ctrTitle"/>
          </p:nvPr>
        </p:nvSpPr>
        <p:spPr>
          <a:xfrm>
            <a:off x="2232825" y="201900"/>
            <a:ext cx="6606300" cy="1335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580"/>
              <a:t>Did we complete today’s objectives?</a:t>
            </a:r>
            <a:endParaRPr sz="3580"/>
          </a:p>
        </p:txBody>
      </p:sp>
      <p:sp>
        <p:nvSpPr>
          <p:cNvPr id="143" name="Google Shape;143;p13"/>
          <p:cNvSpPr txBox="1">
            <a:spLocks noGrp="1"/>
          </p:cNvSpPr>
          <p:nvPr>
            <p:ph type="subTitle" idx="1"/>
          </p:nvPr>
        </p:nvSpPr>
        <p:spPr>
          <a:xfrm>
            <a:off x="2547900" y="1924500"/>
            <a:ext cx="5877000" cy="28188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b="1">
                <a:solidFill>
                  <a:schemeClr val="dk1"/>
                </a:solidFill>
              </a:rPr>
              <a:t>Lesson Objectives: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olidFill>
                <a:schemeClr val="dk1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-Reflect upon our feelings and thoughts in relation to the incarceration of Japanese-Americans during WWII.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"/>
          <p:cNvSpPr txBox="1">
            <a:spLocks noGrp="1"/>
          </p:cNvSpPr>
          <p:nvPr>
            <p:ph type="ctrTitle"/>
          </p:nvPr>
        </p:nvSpPr>
        <p:spPr>
          <a:xfrm>
            <a:off x="70825" y="65500"/>
            <a:ext cx="3859200" cy="932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2900" b="1"/>
              <a:t>Japanese Immigrant Naming Tradition</a:t>
            </a:r>
            <a:endParaRPr sz="3540" b="1"/>
          </a:p>
        </p:txBody>
      </p:sp>
      <p:sp>
        <p:nvSpPr>
          <p:cNvPr id="63" name="Google Shape;63;p2"/>
          <p:cNvSpPr txBox="1">
            <a:spLocks noGrp="1"/>
          </p:cNvSpPr>
          <p:nvPr>
            <p:ph type="ctrTitle"/>
          </p:nvPr>
        </p:nvSpPr>
        <p:spPr>
          <a:xfrm>
            <a:off x="70825" y="1324650"/>
            <a:ext cx="10807500" cy="37578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1800"/>
              <a:t>The </a:t>
            </a:r>
            <a:r>
              <a:rPr lang="en" sz="1800">
                <a:highlight>
                  <a:srgbClr val="FFFF00"/>
                </a:highlight>
              </a:rPr>
              <a:t>nomenclature</a:t>
            </a:r>
            <a:r>
              <a:rPr lang="en" sz="1800"/>
              <a:t> for each generation is explained below: </a:t>
            </a:r>
            <a:endParaRPr sz="1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1800" b="1"/>
              <a:t>Combine one of the Japanese numbers</a:t>
            </a:r>
            <a:r>
              <a:rPr lang="en" sz="1800"/>
              <a:t> corresponding to the generation </a:t>
            </a:r>
            <a:r>
              <a:rPr lang="en" sz="1800" b="1"/>
              <a:t>with the Japanese word for generation</a:t>
            </a:r>
            <a:r>
              <a:rPr lang="en" sz="1800"/>
              <a:t> (sei 世). →</a:t>
            </a:r>
            <a:endParaRPr sz="1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endParaRPr sz="1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1600" b="1"/>
              <a:t>Issei </a:t>
            </a:r>
            <a:r>
              <a:rPr lang="en" sz="1150">
                <a:solidFill>
                  <a:srgbClr val="202122"/>
                </a:solidFill>
                <a:highlight>
                  <a:srgbClr val="F8F9FA"/>
                </a:highlight>
              </a:rPr>
              <a:t>一世</a:t>
            </a:r>
            <a:r>
              <a:rPr lang="en" sz="1600"/>
              <a:t>: The generation of people </a:t>
            </a:r>
            <a:r>
              <a:rPr lang="en" sz="1600" u="sng"/>
              <a:t>born in Japan</a:t>
            </a:r>
            <a:r>
              <a:rPr lang="en" sz="1600"/>
              <a:t> who later migrated to another country.</a:t>
            </a:r>
            <a:endParaRPr sz="16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endParaRPr sz="16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1600" b="1"/>
              <a:t>Nisei </a:t>
            </a:r>
            <a:r>
              <a:rPr lang="en" sz="1150">
                <a:solidFill>
                  <a:srgbClr val="202122"/>
                </a:solidFill>
                <a:highlight>
                  <a:srgbClr val="F8F9FA"/>
                </a:highlight>
              </a:rPr>
              <a:t>二世</a:t>
            </a:r>
            <a:r>
              <a:rPr lang="en" sz="1600"/>
              <a:t>: The generation of people </a:t>
            </a:r>
            <a:r>
              <a:rPr lang="en" sz="1600" u="sng"/>
              <a:t>born outside Japan to at least one Issei</a:t>
            </a:r>
            <a:r>
              <a:rPr lang="en" sz="1600"/>
              <a:t> parent.</a:t>
            </a:r>
            <a:endParaRPr sz="16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endParaRPr sz="16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1600" b="1"/>
              <a:t>Sansei </a:t>
            </a:r>
            <a:r>
              <a:rPr lang="en" sz="1150">
                <a:solidFill>
                  <a:srgbClr val="202122"/>
                </a:solidFill>
                <a:highlight>
                  <a:srgbClr val="F8F9FA"/>
                </a:highlight>
              </a:rPr>
              <a:t>三世</a:t>
            </a:r>
            <a:r>
              <a:rPr lang="en" sz="1600"/>
              <a:t>: The generation of people </a:t>
            </a:r>
            <a:r>
              <a:rPr lang="en" sz="1600" u="sng"/>
              <a:t>born to at least one Nisei</a:t>
            </a:r>
            <a:r>
              <a:rPr lang="en" sz="1600"/>
              <a:t> parent.</a:t>
            </a:r>
            <a:endParaRPr sz="16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endParaRPr sz="16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1600" b="1"/>
              <a:t>Yonsei </a:t>
            </a:r>
            <a:r>
              <a:rPr lang="en" sz="1150">
                <a:solidFill>
                  <a:srgbClr val="202122"/>
                </a:solidFill>
                <a:highlight>
                  <a:srgbClr val="F8F9FA"/>
                </a:highlight>
              </a:rPr>
              <a:t>四世</a:t>
            </a:r>
            <a:r>
              <a:rPr lang="en" sz="1600"/>
              <a:t>: The generation of people </a:t>
            </a:r>
            <a:r>
              <a:rPr lang="en" sz="1600" u="sng"/>
              <a:t>born to at least one Sansei</a:t>
            </a:r>
            <a:r>
              <a:rPr lang="en" sz="1600"/>
              <a:t> parent.</a:t>
            </a:r>
            <a:endParaRPr sz="16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endParaRPr sz="16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1600" b="1"/>
              <a:t>Gosei </a:t>
            </a:r>
            <a:r>
              <a:rPr lang="en" sz="1150">
                <a:solidFill>
                  <a:srgbClr val="202122"/>
                </a:solidFill>
                <a:highlight>
                  <a:srgbClr val="F8F9FA"/>
                </a:highlight>
              </a:rPr>
              <a:t>五世</a:t>
            </a:r>
            <a:r>
              <a:rPr lang="en" sz="1600"/>
              <a:t>: The generation of people </a:t>
            </a:r>
            <a:r>
              <a:rPr lang="en" sz="1600" u="sng"/>
              <a:t>born to at least one Yonsei</a:t>
            </a:r>
            <a:r>
              <a:rPr lang="en" sz="1600"/>
              <a:t> parent.</a:t>
            </a:r>
            <a:endParaRPr sz="1900"/>
          </a:p>
        </p:txBody>
      </p:sp>
      <p:pic>
        <p:nvPicPr>
          <p:cNvPr id="64" name="Google Shape;64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55425" y="65500"/>
            <a:ext cx="5084300" cy="1183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949000" y="2966776"/>
            <a:ext cx="2672650" cy="1816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2"/>
          <p:cNvSpPr txBox="1"/>
          <p:nvPr/>
        </p:nvSpPr>
        <p:spPr>
          <a:xfrm>
            <a:off x="8036025" y="4730700"/>
            <a:ext cx="2466600" cy="35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"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Sansei, Nisei, and Yonsei</a:t>
            </a:r>
            <a:endParaRPr sz="13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7" name="Google Shape;67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949000" y="2778862"/>
            <a:ext cx="2672650" cy="2004487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2"/>
          <p:cNvSpPr txBox="1"/>
          <p:nvPr/>
        </p:nvSpPr>
        <p:spPr>
          <a:xfrm>
            <a:off x="8052025" y="4730700"/>
            <a:ext cx="2466600" cy="3519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" sz="13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Yonsei with Gosei Children</a:t>
            </a:r>
            <a:endParaRPr sz="13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"/>
          <p:cNvSpPr txBox="1">
            <a:spLocks noGrp="1"/>
          </p:cNvSpPr>
          <p:nvPr>
            <p:ph type="ctrTitle"/>
          </p:nvPr>
        </p:nvSpPr>
        <p:spPr>
          <a:xfrm>
            <a:off x="70825" y="65500"/>
            <a:ext cx="5243700" cy="932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2900" b="1"/>
              <a:t>Japanese-American Social Structure:</a:t>
            </a:r>
            <a:r>
              <a:rPr lang="en" sz="2900"/>
              <a:t> Background</a:t>
            </a:r>
            <a:endParaRPr sz="3540"/>
          </a:p>
        </p:txBody>
      </p:sp>
      <p:sp>
        <p:nvSpPr>
          <p:cNvPr id="74" name="Google Shape;74;p3"/>
          <p:cNvSpPr txBox="1">
            <a:spLocks noGrp="1"/>
          </p:cNvSpPr>
          <p:nvPr>
            <p:ph type="ctrTitle"/>
          </p:nvPr>
        </p:nvSpPr>
        <p:spPr>
          <a:xfrm>
            <a:off x="70825" y="1144050"/>
            <a:ext cx="5243700" cy="34743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1800"/>
              <a:t>When the </a:t>
            </a:r>
            <a:r>
              <a:rPr lang="en" sz="1800" b="1"/>
              <a:t>United States of America was 75 years old</a:t>
            </a:r>
            <a:r>
              <a:rPr lang="en" sz="1800"/>
              <a:t>, accumulating territory west across the resource-rich continent of North America, </a:t>
            </a:r>
            <a:r>
              <a:rPr lang="en" sz="1800" b="1"/>
              <a:t>Japan had been a stable realm for 2,500 years</a:t>
            </a:r>
            <a:r>
              <a:rPr lang="en" sz="1800"/>
              <a:t>.</a:t>
            </a:r>
            <a:endParaRPr sz="1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endParaRPr sz="1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1800"/>
              <a:t>The Japanese established the pre-eminent and unifying goal of the state</a:t>
            </a:r>
            <a:r>
              <a:rPr lang="en" sz="1800" b="1"/>
              <a:t>, the attainment of “Wa” - consensus and harmony. </a:t>
            </a:r>
            <a:endParaRPr sz="1800" b="1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endParaRPr sz="1800" b="1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1800"/>
              <a:t>“Wa” is considered</a:t>
            </a:r>
            <a:r>
              <a:rPr lang="en" sz="1800" b="1"/>
              <a:t> integral to Japanese society </a:t>
            </a:r>
            <a:r>
              <a:rPr lang="en" sz="1800"/>
              <a:t>and derives from </a:t>
            </a:r>
            <a:r>
              <a:rPr lang="en" sz="1800" b="1"/>
              <a:t>traditional Japanese family values.</a:t>
            </a:r>
            <a:endParaRPr sz="1800" b="1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endParaRPr sz="1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 u="sng"/>
          </a:p>
        </p:txBody>
      </p:sp>
      <p:sp>
        <p:nvSpPr>
          <p:cNvPr id="75" name="Google Shape;75;p3"/>
          <p:cNvSpPr txBox="1">
            <a:spLocks noGrp="1"/>
          </p:cNvSpPr>
          <p:nvPr>
            <p:ph type="ctrTitle"/>
          </p:nvPr>
        </p:nvSpPr>
        <p:spPr>
          <a:xfrm>
            <a:off x="5520863" y="55500"/>
            <a:ext cx="4632600" cy="2830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1800"/>
              <a:t>                            </a:t>
            </a:r>
            <a:r>
              <a:rPr lang="en" sz="1800" u="sng"/>
              <a:t>1570 A.D.</a:t>
            </a:r>
            <a:endParaRPr sz="1800" u="sng"/>
          </a:p>
        </p:txBody>
      </p:sp>
      <p:pic>
        <p:nvPicPr>
          <p:cNvPr id="76" name="Google Shape;76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560325" y="102600"/>
            <a:ext cx="4553676" cy="273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057698" y="2679125"/>
            <a:ext cx="2682101" cy="2377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4"/>
          <p:cNvSpPr txBox="1">
            <a:spLocks noGrp="1"/>
          </p:cNvSpPr>
          <p:nvPr>
            <p:ph type="ctrTitle"/>
          </p:nvPr>
        </p:nvSpPr>
        <p:spPr>
          <a:xfrm>
            <a:off x="70825" y="1132600"/>
            <a:ext cx="4873800" cy="37608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1800" b="1"/>
              <a:t>Wa</a:t>
            </a:r>
            <a:r>
              <a:rPr lang="en" sz="1800"/>
              <a:t> - balance: greater good over self-identity</a:t>
            </a:r>
            <a:endParaRPr sz="1800" b="1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endParaRPr sz="1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1800" b="1"/>
              <a:t>Collectivism</a:t>
            </a:r>
            <a:r>
              <a:rPr lang="en" sz="1800"/>
              <a:t> &gt; individualism</a:t>
            </a:r>
            <a:endParaRPr sz="1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endParaRPr sz="1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1800" b="1"/>
              <a:t>Deference to authority</a:t>
            </a:r>
            <a:r>
              <a:rPr lang="en" sz="1800"/>
              <a:t> &gt; conflict  </a:t>
            </a:r>
            <a:endParaRPr sz="1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endParaRPr sz="1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1800" b="1"/>
              <a:t>Self-Discipline: </a:t>
            </a:r>
            <a:r>
              <a:rPr lang="en" sz="1800"/>
              <a:t>Shame as a motivator</a:t>
            </a:r>
            <a:endParaRPr sz="1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endParaRPr sz="1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1800" b="1"/>
              <a:t>Privacy, humility, </a:t>
            </a:r>
            <a:r>
              <a:rPr lang="en" sz="1800"/>
              <a:t>and</a:t>
            </a:r>
            <a:r>
              <a:rPr lang="en" sz="1800" b="1"/>
              <a:t> modesty </a:t>
            </a:r>
            <a:r>
              <a:rPr lang="en" sz="1800"/>
              <a:t>are highly valued</a:t>
            </a:r>
            <a:endParaRPr sz="1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endParaRPr sz="1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1800" b="1"/>
              <a:t>Cultural Conservatism</a:t>
            </a:r>
            <a:r>
              <a:rPr lang="en" sz="1800"/>
              <a:t> - societal &amp; individual connection to history  </a:t>
            </a:r>
            <a:endParaRPr sz="1800"/>
          </a:p>
        </p:txBody>
      </p:sp>
      <p:sp>
        <p:nvSpPr>
          <p:cNvPr id="83" name="Google Shape;83;p4"/>
          <p:cNvSpPr txBox="1">
            <a:spLocks noGrp="1"/>
          </p:cNvSpPr>
          <p:nvPr>
            <p:ph type="ctrTitle"/>
          </p:nvPr>
        </p:nvSpPr>
        <p:spPr>
          <a:xfrm>
            <a:off x="70825" y="65500"/>
            <a:ext cx="4873800" cy="932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2900" b="1"/>
              <a:t>Japanese-American Social Structure:</a:t>
            </a:r>
            <a:r>
              <a:rPr lang="en" sz="2900"/>
              <a:t> Features of Wa</a:t>
            </a:r>
            <a:endParaRPr sz="3540"/>
          </a:p>
        </p:txBody>
      </p:sp>
      <p:sp>
        <p:nvSpPr>
          <p:cNvPr id="84" name="Google Shape;84;p4"/>
          <p:cNvSpPr txBox="1"/>
          <p:nvPr/>
        </p:nvSpPr>
        <p:spPr>
          <a:xfrm>
            <a:off x="5581350" y="1371150"/>
            <a:ext cx="4652400" cy="2401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0" i="0" u="none" strike="noStrike" cap="none">
                <a:solidFill>
                  <a:schemeClr val="dk1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Compare and Contrast the 2 phrases below that highlight the differences:</a:t>
            </a:r>
            <a:endParaRPr sz="1800" b="0" i="0" u="none" strike="noStrike" cap="none">
              <a:solidFill>
                <a:schemeClr val="dk1"/>
              </a:solidFill>
              <a:highlight>
                <a:srgbClr val="FFFF00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American phrase</a:t>
            </a:r>
            <a:r>
              <a:rPr lang="en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" sz="1800" b="0" i="0" u="sng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“the squeaky wheel gets the oil,”</a:t>
            </a:r>
            <a:r>
              <a:rPr lang="en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Japanese phrase: </a:t>
            </a:r>
            <a:r>
              <a:rPr lang="en" sz="1800" b="0" i="0" u="sng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“the nail that sticks up will be hammered down.”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5"/>
          <p:cNvSpPr txBox="1">
            <a:spLocks noGrp="1"/>
          </p:cNvSpPr>
          <p:nvPr>
            <p:ph type="ctrTitle"/>
          </p:nvPr>
        </p:nvSpPr>
        <p:spPr>
          <a:xfrm>
            <a:off x="1470900" y="294450"/>
            <a:ext cx="8031000" cy="6177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2740" b="1"/>
              <a:t>Documentary: </a:t>
            </a:r>
            <a:r>
              <a:rPr lang="en" sz="2740" i="1"/>
              <a:t>Time of Fear </a:t>
            </a:r>
            <a:endParaRPr sz="2740" i="1"/>
          </a:p>
        </p:txBody>
      </p:sp>
      <p:sp>
        <p:nvSpPr>
          <p:cNvPr id="90" name="Google Shape;90;p5"/>
          <p:cNvSpPr txBox="1">
            <a:spLocks noGrp="1"/>
          </p:cNvSpPr>
          <p:nvPr>
            <p:ph type="ctrTitle"/>
          </p:nvPr>
        </p:nvSpPr>
        <p:spPr>
          <a:xfrm>
            <a:off x="787500" y="1269800"/>
            <a:ext cx="9397800" cy="23739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In February 1942, two months after the bombing at Pearl Harbor, </a:t>
            </a:r>
            <a:r>
              <a:rPr lang="en" sz="2400" b="1"/>
              <a:t>President Roosevelt issued Executive Order 9066</a:t>
            </a:r>
            <a:r>
              <a:rPr lang="en" sz="2400"/>
              <a:t> that </a:t>
            </a:r>
            <a:r>
              <a:rPr lang="en" sz="2400" u="sng"/>
              <a:t>resulted in the internment of Japanese Americans.</a:t>
            </a:r>
            <a:endParaRPr sz="2400" u="sng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We will watch various parts of the documentary, after each part </a:t>
            </a:r>
            <a:r>
              <a:rPr lang="en" sz="2400" b="1"/>
              <a:t>you will stop and write/reflect </a:t>
            </a:r>
            <a:r>
              <a:rPr lang="en" sz="2400"/>
              <a:t>into the doc you already created.</a:t>
            </a:r>
            <a:endParaRPr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6"/>
          <p:cNvSpPr txBox="1">
            <a:spLocks noGrp="1"/>
          </p:cNvSpPr>
          <p:nvPr>
            <p:ph type="ctrTitle"/>
          </p:nvPr>
        </p:nvSpPr>
        <p:spPr>
          <a:xfrm>
            <a:off x="70825" y="65500"/>
            <a:ext cx="3859200" cy="593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2900" b="1"/>
              <a:t>Part 1: Intro</a:t>
            </a:r>
            <a:endParaRPr sz="3540" b="1"/>
          </a:p>
        </p:txBody>
      </p:sp>
      <p:sp>
        <p:nvSpPr>
          <p:cNvPr id="96" name="Google Shape;96;p6"/>
          <p:cNvSpPr txBox="1">
            <a:spLocks noGrp="1"/>
          </p:cNvSpPr>
          <p:nvPr>
            <p:ph type="ctrTitle"/>
          </p:nvPr>
        </p:nvSpPr>
        <p:spPr>
          <a:xfrm>
            <a:off x="106575" y="1581750"/>
            <a:ext cx="5459700" cy="1980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b="1"/>
              <a:t>After watching</a:t>
            </a:r>
            <a:r>
              <a:rPr lang="en" sz="2400"/>
              <a:t>, respond to the Part 1: Intro writing prompt.</a:t>
            </a: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What are your </a:t>
            </a:r>
            <a:r>
              <a:rPr lang="en" sz="2400" u="sng"/>
              <a:t>first impressions</a:t>
            </a:r>
            <a:r>
              <a:rPr lang="en" sz="2400"/>
              <a:t> from the introduction?  </a:t>
            </a: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/>
          </a:p>
        </p:txBody>
      </p:sp>
      <p:sp>
        <p:nvSpPr>
          <p:cNvPr id="97" name="Google Shape;97;p6"/>
          <p:cNvSpPr txBox="1">
            <a:spLocks noGrp="1"/>
          </p:cNvSpPr>
          <p:nvPr>
            <p:ph type="ctrTitle"/>
          </p:nvPr>
        </p:nvSpPr>
        <p:spPr>
          <a:xfrm>
            <a:off x="1748325" y="3696625"/>
            <a:ext cx="2176200" cy="501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Start - 2:48</a:t>
            </a:r>
            <a:endParaRPr sz="24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7"/>
          <p:cNvSpPr txBox="1">
            <a:spLocks noGrp="1"/>
          </p:cNvSpPr>
          <p:nvPr>
            <p:ph type="ctrTitle"/>
          </p:nvPr>
        </p:nvSpPr>
        <p:spPr>
          <a:xfrm>
            <a:off x="70825" y="65500"/>
            <a:ext cx="4225800" cy="9162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2900" b="1"/>
              <a:t>Part 2: Panic from Pearl Harbor </a:t>
            </a:r>
            <a:endParaRPr sz="3540" b="1"/>
          </a:p>
        </p:txBody>
      </p:sp>
      <p:sp>
        <p:nvSpPr>
          <p:cNvPr id="103" name="Google Shape;103;p7"/>
          <p:cNvSpPr txBox="1">
            <a:spLocks noGrp="1"/>
          </p:cNvSpPr>
          <p:nvPr>
            <p:ph type="ctrTitle"/>
          </p:nvPr>
        </p:nvSpPr>
        <p:spPr>
          <a:xfrm>
            <a:off x="70825" y="1392750"/>
            <a:ext cx="5459700" cy="2358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b="1"/>
              <a:t>After watching</a:t>
            </a:r>
            <a:r>
              <a:rPr lang="en" sz="2400"/>
              <a:t>, respond to the Part 2: Panic from Pearl Harbor writing prompt.</a:t>
            </a: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What are </a:t>
            </a:r>
            <a:r>
              <a:rPr lang="en" sz="2400" u="sng"/>
              <a:t>some words that come to your mind</a:t>
            </a:r>
            <a:r>
              <a:rPr lang="en" sz="2400"/>
              <a:t> after watching the video?   </a:t>
            </a:r>
            <a:endParaRPr sz="2400"/>
          </a:p>
        </p:txBody>
      </p:sp>
      <p:sp>
        <p:nvSpPr>
          <p:cNvPr id="104" name="Google Shape;104;p7"/>
          <p:cNvSpPr txBox="1">
            <a:spLocks noGrp="1"/>
          </p:cNvSpPr>
          <p:nvPr>
            <p:ph type="ctrTitle"/>
          </p:nvPr>
        </p:nvSpPr>
        <p:spPr>
          <a:xfrm>
            <a:off x="1549375" y="3872175"/>
            <a:ext cx="2176200" cy="501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5:36 - 8:28</a:t>
            </a:r>
            <a:endParaRPr sz="24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8"/>
          <p:cNvSpPr txBox="1">
            <a:spLocks noGrp="1"/>
          </p:cNvSpPr>
          <p:nvPr>
            <p:ph type="ctrTitle"/>
          </p:nvPr>
        </p:nvSpPr>
        <p:spPr>
          <a:xfrm>
            <a:off x="70825" y="65500"/>
            <a:ext cx="5459700" cy="7023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2900" b="1"/>
              <a:t>Part 3: Issei &amp; Nisei in the US</a:t>
            </a:r>
            <a:endParaRPr sz="3540" b="1"/>
          </a:p>
        </p:txBody>
      </p:sp>
      <p:sp>
        <p:nvSpPr>
          <p:cNvPr id="110" name="Google Shape;110;p8"/>
          <p:cNvSpPr txBox="1">
            <a:spLocks noGrp="1"/>
          </p:cNvSpPr>
          <p:nvPr>
            <p:ph type="ctrTitle"/>
          </p:nvPr>
        </p:nvSpPr>
        <p:spPr>
          <a:xfrm>
            <a:off x="70825" y="908225"/>
            <a:ext cx="5459700" cy="27621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b="1"/>
              <a:t>After watching</a:t>
            </a:r>
            <a:r>
              <a:rPr lang="en" sz="2400"/>
              <a:t>, respond to the Part 3: Issei &amp; Nisei in the US writing prompt.</a:t>
            </a: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What was the </a:t>
            </a:r>
            <a:r>
              <a:rPr lang="en" sz="2400" u="sng"/>
              <a:t>most interesting thing</a:t>
            </a:r>
            <a:r>
              <a:rPr lang="en" sz="2400"/>
              <a:t> you heard/learned about in this part? </a:t>
            </a: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 u="sng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u="sng"/>
              <a:t>(Please explain why.)</a:t>
            </a:r>
            <a:endParaRPr sz="2400" u="sng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 u="sng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  </a:t>
            </a:r>
            <a:endParaRPr sz="2400"/>
          </a:p>
        </p:txBody>
      </p:sp>
      <p:sp>
        <p:nvSpPr>
          <p:cNvPr id="111" name="Google Shape;111;p8"/>
          <p:cNvSpPr txBox="1">
            <a:spLocks noGrp="1"/>
          </p:cNvSpPr>
          <p:nvPr>
            <p:ph type="ctrTitle"/>
          </p:nvPr>
        </p:nvSpPr>
        <p:spPr>
          <a:xfrm>
            <a:off x="1712575" y="3810725"/>
            <a:ext cx="2176200" cy="501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9:24 - 13:53</a:t>
            </a:r>
            <a:endParaRPr sz="24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9"/>
          <p:cNvSpPr txBox="1">
            <a:spLocks noGrp="1"/>
          </p:cNvSpPr>
          <p:nvPr>
            <p:ph type="ctrTitle"/>
          </p:nvPr>
        </p:nvSpPr>
        <p:spPr>
          <a:xfrm>
            <a:off x="70825" y="65500"/>
            <a:ext cx="5718000" cy="6009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2900" b="1"/>
              <a:t>Part 4: Relocation Preparations</a:t>
            </a:r>
            <a:endParaRPr sz="3540" b="1"/>
          </a:p>
        </p:txBody>
      </p:sp>
      <p:sp>
        <p:nvSpPr>
          <p:cNvPr id="117" name="Google Shape;117;p9"/>
          <p:cNvSpPr txBox="1">
            <a:spLocks noGrp="1"/>
          </p:cNvSpPr>
          <p:nvPr>
            <p:ph type="ctrTitle"/>
          </p:nvPr>
        </p:nvSpPr>
        <p:spPr>
          <a:xfrm>
            <a:off x="117975" y="833700"/>
            <a:ext cx="5459700" cy="34761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b="1"/>
              <a:t>After watching</a:t>
            </a:r>
            <a:r>
              <a:rPr lang="en" sz="2400"/>
              <a:t>, respond to the Part 4: Relocation Preparations writing prompt.</a:t>
            </a: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What are some </a:t>
            </a:r>
            <a:r>
              <a:rPr lang="en" sz="2400" u="sng"/>
              <a:t>feelings or thoughts</a:t>
            </a:r>
            <a:r>
              <a:rPr lang="en" sz="2400"/>
              <a:t> you have after seeing this part of the documentary?</a:t>
            </a: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(No need to explain, just share.)</a:t>
            </a: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   </a:t>
            </a:r>
            <a:endParaRPr sz="2400"/>
          </a:p>
        </p:txBody>
      </p:sp>
      <p:sp>
        <p:nvSpPr>
          <p:cNvPr id="118" name="Google Shape;118;p9"/>
          <p:cNvSpPr txBox="1">
            <a:spLocks noGrp="1"/>
          </p:cNvSpPr>
          <p:nvPr>
            <p:ph type="ctrTitle"/>
          </p:nvPr>
        </p:nvSpPr>
        <p:spPr>
          <a:xfrm>
            <a:off x="1759725" y="4390100"/>
            <a:ext cx="2176200" cy="501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 16:45 - 20:05</a:t>
            </a:r>
            <a:endParaRPr sz="24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739</Words>
  <Application>Microsoft Office PowerPoint</Application>
  <PresentationFormat>Custom</PresentationFormat>
  <Paragraphs>104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Arial</vt:lpstr>
      <vt:lpstr>Simple Light</vt:lpstr>
      <vt:lpstr>Japanese-American Culture and Intro to Incarceration</vt:lpstr>
      <vt:lpstr>Japanese Immigrant Naming Tradition</vt:lpstr>
      <vt:lpstr>Japanese-American Social Structure: Background</vt:lpstr>
      <vt:lpstr>Wa - balance: greater good over self-identity  Collectivism &gt; individualism  Deference to authority &gt; conflict    Self-Discipline: Shame as a motivator  Privacy, humility, and modesty are highly valued  Cultural Conservatism - societal &amp; individual connection to history  </vt:lpstr>
      <vt:lpstr>Documentary: Time of Fear </vt:lpstr>
      <vt:lpstr>Part 1: Intro</vt:lpstr>
      <vt:lpstr>Part 2: Panic from Pearl Harbor </vt:lpstr>
      <vt:lpstr>Part 3: Issei &amp; Nisei in the US</vt:lpstr>
      <vt:lpstr>Part 4: Relocation Preparations</vt:lpstr>
      <vt:lpstr>Part 5: Arriving in Arkansas</vt:lpstr>
      <vt:lpstr>Part 6: Life and Controversy in Camp</vt:lpstr>
      <vt:lpstr>Sharing is Caring!  After watching the documentary, what are some of your biggest observations, takeaways, or questions/doubts?</vt:lpstr>
      <vt:lpstr>Did we complete today’s objectives?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Angelia Payne</cp:lastModifiedBy>
  <cp:revision>1</cp:revision>
  <dcterms:modified xsi:type="dcterms:W3CDTF">2026-08-13T15:43:26Z</dcterms:modified>
</cp:coreProperties>
</file>